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74624" autoAdjust="0"/>
  </p:normalViewPr>
  <p:slideViewPr>
    <p:cSldViewPr>
      <p:cViewPr varScale="1">
        <p:scale>
          <a:sx n="58" d="100"/>
          <a:sy n="58" d="100"/>
        </p:scale>
        <p:origin x="-149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0A9F9-DBE3-4810-9C8A-8F97046D83CE}" type="datetimeFigureOut">
              <a:rPr lang="zh-CN" altLang="en-US" smtClean="0"/>
              <a:pPr/>
              <a:t>2011-8-28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9FB7A-6190-432F-9302-0D59275989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40462-A3AE-46D1-9B4E-38F079FE5EC5}" type="datetimeFigureOut">
              <a:rPr lang="zh-CN" altLang="en-US" smtClean="0"/>
              <a:pPr/>
              <a:t>2011-8-28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DACBA-F4F6-41E0-A341-9360AC6CA6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DACBA-F4F6-41E0-A341-9360AC6CA633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DACBA-F4F6-41E0-A341-9360AC6CA633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4320480" cy="1470025"/>
          </a:xfrm>
        </p:spPr>
        <p:txBody>
          <a:bodyPr/>
          <a:lstStyle>
            <a:lvl1pPr algn="l">
              <a:spcBef>
                <a:spcPts val="600"/>
              </a:spcBef>
              <a:spcAft>
                <a:spcPts val="600"/>
              </a:spcAft>
              <a:defRPr>
                <a:solidFill>
                  <a:schemeClr val="accent1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886200"/>
            <a:ext cx="432048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  <a:endParaRPr lang="zh-CN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ts val="600"/>
        </a:spcAft>
        <a:buFont typeface="Arial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ts val="600"/>
        </a:spcAft>
        <a:buFont typeface="Arial" charset="0"/>
        <a:buChar char="–"/>
        <a:defRPr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ts val="600"/>
        </a:spcBef>
        <a:spcAft>
          <a:spcPts val="600"/>
        </a:spcAft>
        <a:buFont typeface="Arial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ts val="600"/>
        </a:spcBef>
        <a:spcAft>
          <a:spcPts val="600"/>
        </a:spcAft>
        <a:buFont typeface="Arial" charset="0"/>
        <a:buChar char="–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ts val="600"/>
        </a:spcBef>
        <a:spcAft>
          <a:spcPts val="600"/>
        </a:spcAft>
        <a:buFont typeface="Arial" charset="0"/>
        <a:buChar char="»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5040560" cy="1470025"/>
          </a:xfrm>
        </p:spPr>
        <p:txBody>
          <a:bodyPr/>
          <a:lstStyle/>
          <a:p>
            <a:r>
              <a:rPr lang="en-US" altLang="zh-CN" sz="4000" i="1" dirty="0" smtClean="0">
                <a:latin typeface="Harlow Solid Italic" pitchFamily="82" charset="0"/>
                <a:ea typeface="宋体" charset="-122"/>
              </a:rPr>
              <a:t>Flex </a:t>
            </a:r>
            <a:r>
              <a:rPr lang="en-US" altLang="zh-CN" dirty="0" smtClean="0">
                <a:ea typeface="宋体" charset="-122"/>
              </a:rPr>
              <a:t> - </a:t>
            </a:r>
            <a:r>
              <a:rPr lang="en-US" altLang="zh-CN" b="1" dirty="0" smtClean="0">
                <a:ea typeface="宋体" charset="-122"/>
              </a:rPr>
              <a:t>Stable  Solutions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 smtClean="0"/>
              <a:t>应用举</a:t>
            </a:r>
            <a:r>
              <a:rPr lang="zh-CN" altLang="en-US" dirty="0" smtClean="0"/>
              <a:t>例</a:t>
            </a:r>
            <a:r>
              <a:rPr lang="en-US" altLang="zh-CN" dirty="0" smtClean="0"/>
              <a:t>-</a:t>
            </a:r>
            <a:r>
              <a:rPr lang="zh-CN" altLang="en-US" dirty="0" smtClean="0"/>
              <a:t>层析</a:t>
            </a:r>
            <a:r>
              <a:rPr lang="en-US" altLang="zh-CN" dirty="0" smtClean="0"/>
              <a:t>/</a:t>
            </a:r>
            <a:r>
              <a:rPr lang="zh-CN" altLang="en-US" dirty="0" smtClean="0"/>
              <a:t>过滤</a:t>
            </a:r>
            <a:r>
              <a:rPr lang="en-US" altLang="zh-CN" dirty="0" smtClean="0"/>
              <a:t>/</a:t>
            </a:r>
            <a:r>
              <a:rPr lang="zh-CN" altLang="en-US" dirty="0" smtClean="0"/>
              <a:t>超滤后的储液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149080"/>
            <a:ext cx="4320480" cy="175260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7F7F7F"/>
                </a:solidFill>
                <a:ea typeface="宋体" charset="-122"/>
              </a:rPr>
              <a:t>上海乐纯生物技术有限公司</a:t>
            </a:r>
            <a:endParaRPr lang="en-GB" dirty="0" smtClean="0">
              <a:solidFill>
                <a:srgbClr val="7F7F7F"/>
              </a:solidFill>
            </a:endParaRPr>
          </a:p>
          <a:p>
            <a:endParaRPr lang="zh-CN" altLang="en-US" dirty="0"/>
          </a:p>
        </p:txBody>
      </p:sp>
      <p:pic>
        <p:nvPicPr>
          <p:cNvPr id="4" name="Picture 4" descr="LOGO-定-1副本"/>
          <p:cNvPicPr>
            <a:picLocks noChangeAspect="1" noChangeArrowheads="1"/>
          </p:cNvPicPr>
          <p:nvPr/>
        </p:nvPicPr>
        <p:blipFill>
          <a:blip r:embed="rId3" cstate="print">
            <a:lum/>
          </a:blip>
          <a:srcRect b="51563"/>
          <a:stretch>
            <a:fillRect/>
          </a:stretch>
        </p:blipFill>
        <p:spPr bwMode="auto">
          <a:xfrm>
            <a:off x="0" y="6093296"/>
            <a:ext cx="1578744" cy="764704"/>
          </a:xfrm>
          <a:prstGeom prst="rect">
            <a:avLst/>
          </a:prstGeom>
          <a:solidFill>
            <a:schemeClr val="bg2">
              <a:alpha val="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一次性储液袋用于收集层析和过滤后的溶液</a:t>
            </a:r>
            <a:endParaRPr lang="zh-CN" altLang="en-US" dirty="0"/>
          </a:p>
        </p:txBody>
      </p:sp>
      <p:pic>
        <p:nvPicPr>
          <p:cNvPr id="4" name="Content Placeholder 3" descr="13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75841" y="1628800"/>
            <a:ext cx="3068159" cy="2301119"/>
          </a:xfrm>
        </p:spPr>
      </p:pic>
      <p:grpSp>
        <p:nvGrpSpPr>
          <p:cNvPr id="11" name="Group 10"/>
          <p:cNvGrpSpPr/>
          <p:nvPr/>
        </p:nvGrpSpPr>
        <p:grpSpPr>
          <a:xfrm>
            <a:off x="3275856" y="1484784"/>
            <a:ext cx="4081997" cy="2569468"/>
            <a:chOff x="3275856" y="1412776"/>
            <a:chExt cx="4081997" cy="2569468"/>
          </a:xfrm>
        </p:grpSpPr>
        <p:pic>
          <p:nvPicPr>
            <p:cNvPr id="5" name="Picture 4" descr="12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75856" y="1412776"/>
              <a:ext cx="1712979" cy="2569468"/>
            </a:xfrm>
            <a:prstGeom prst="rect">
              <a:avLst/>
            </a:prstGeom>
          </p:spPr>
        </p:pic>
        <p:sp>
          <p:nvSpPr>
            <p:cNvPr id="6" name="Freeform 5"/>
            <p:cNvSpPr/>
            <p:nvPr/>
          </p:nvSpPr>
          <p:spPr>
            <a:xfrm>
              <a:off x="4347954" y="1698171"/>
              <a:ext cx="3009899" cy="1850572"/>
            </a:xfrm>
            <a:custGeom>
              <a:avLst/>
              <a:gdLst>
                <a:gd name="connsiteX0" fmla="*/ 0 w 3009899"/>
                <a:gd name="connsiteY0" fmla="*/ 1616529 h 1850572"/>
                <a:gd name="connsiteX1" fmla="*/ 1616528 w 3009899"/>
                <a:gd name="connsiteY1" fmla="*/ 1616529 h 1850572"/>
                <a:gd name="connsiteX2" fmla="*/ 2302328 w 3009899"/>
                <a:gd name="connsiteY2" fmla="*/ 212272 h 1850572"/>
                <a:gd name="connsiteX3" fmla="*/ 2906485 w 3009899"/>
                <a:gd name="connsiteY3" fmla="*/ 342900 h 1850572"/>
                <a:gd name="connsiteX4" fmla="*/ 2922814 w 3009899"/>
                <a:gd name="connsiteY4" fmla="*/ 424543 h 1850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09899" h="1850572">
                  <a:moveTo>
                    <a:pt x="0" y="1616529"/>
                  </a:moveTo>
                  <a:cubicBezTo>
                    <a:pt x="616403" y="1733550"/>
                    <a:pt x="1232807" y="1850572"/>
                    <a:pt x="1616528" y="1616529"/>
                  </a:cubicBezTo>
                  <a:cubicBezTo>
                    <a:pt x="2000249" y="1382486"/>
                    <a:pt x="2087335" y="424544"/>
                    <a:pt x="2302328" y="212272"/>
                  </a:cubicBezTo>
                  <a:cubicBezTo>
                    <a:pt x="2517321" y="0"/>
                    <a:pt x="2803071" y="307522"/>
                    <a:pt x="2906485" y="342900"/>
                  </a:cubicBezTo>
                  <a:cubicBezTo>
                    <a:pt x="3009899" y="378278"/>
                    <a:pt x="2819400" y="429986"/>
                    <a:pt x="2922814" y="424543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67544" y="1628800"/>
            <a:ext cx="3672408" cy="2885086"/>
            <a:chOff x="467544" y="1628800"/>
            <a:chExt cx="3672408" cy="2885086"/>
          </a:xfrm>
        </p:grpSpPr>
        <p:sp>
          <p:nvSpPr>
            <p:cNvPr id="7" name="Flowchart: Magnetic Disk 6"/>
            <p:cNvSpPr/>
            <p:nvPr/>
          </p:nvSpPr>
          <p:spPr>
            <a:xfrm>
              <a:off x="467544" y="1628800"/>
              <a:ext cx="1944216" cy="2304256"/>
            </a:xfrm>
            <a:prstGeom prst="flowChartMagneticDisk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err="1" smtClean="0"/>
                <a:t>TanK</a:t>
              </a:r>
              <a:endParaRPr lang="zh-CN" altLang="en-US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1420585" y="3212976"/>
              <a:ext cx="2719367" cy="1300910"/>
            </a:xfrm>
            <a:custGeom>
              <a:avLst/>
              <a:gdLst>
                <a:gd name="connsiteX0" fmla="*/ 114301 w 2588079"/>
                <a:gd name="connsiteY0" fmla="*/ 919842 h 1442356"/>
                <a:gd name="connsiteX1" fmla="*/ 359229 w 2588079"/>
                <a:gd name="connsiteY1" fmla="*/ 1328056 h 1442356"/>
                <a:gd name="connsiteX2" fmla="*/ 2269672 w 2588079"/>
                <a:gd name="connsiteY2" fmla="*/ 234042 h 1442356"/>
                <a:gd name="connsiteX3" fmla="*/ 2269672 w 2588079"/>
                <a:gd name="connsiteY3" fmla="*/ 250371 h 1442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88079" h="1442356">
                  <a:moveTo>
                    <a:pt x="114301" y="919842"/>
                  </a:moveTo>
                  <a:cubicBezTo>
                    <a:pt x="57150" y="1181099"/>
                    <a:pt x="0" y="1442356"/>
                    <a:pt x="359229" y="1328056"/>
                  </a:cubicBezTo>
                  <a:cubicBezTo>
                    <a:pt x="718458" y="1213756"/>
                    <a:pt x="1951265" y="413656"/>
                    <a:pt x="2269672" y="234042"/>
                  </a:cubicBezTo>
                  <a:cubicBezTo>
                    <a:pt x="2588079" y="54428"/>
                    <a:pt x="2403022" y="0"/>
                    <a:pt x="2269672" y="250371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051720" y="3861048"/>
            <a:ext cx="504056" cy="576064"/>
            <a:chOff x="2051720" y="3861048"/>
            <a:chExt cx="504056" cy="576064"/>
          </a:xfrm>
        </p:grpSpPr>
        <p:sp>
          <p:nvSpPr>
            <p:cNvPr id="9" name="Isosceles Triangle 8"/>
            <p:cNvSpPr/>
            <p:nvPr/>
          </p:nvSpPr>
          <p:spPr>
            <a:xfrm>
              <a:off x="2051720" y="4221088"/>
              <a:ext cx="504056" cy="216024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051720" y="3861048"/>
              <a:ext cx="504056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347864" y="1124744"/>
            <a:ext cx="1800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Column or filter</a:t>
            </a:r>
          </a:p>
          <a:p>
            <a:r>
              <a:rPr lang="zh-CN" altLang="en-US" dirty="0" smtClean="0"/>
              <a:t>层析</a:t>
            </a:r>
            <a:r>
              <a:rPr lang="zh-CN" altLang="en-US" dirty="0" smtClean="0"/>
              <a:t>柱或过滤器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588224" y="1196752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Single Use Bag</a:t>
            </a:r>
          </a:p>
          <a:p>
            <a:r>
              <a:rPr lang="zh-CN" altLang="en-US" dirty="0" smtClean="0"/>
              <a:t>一次</a:t>
            </a:r>
            <a:r>
              <a:rPr lang="zh-CN" altLang="en-US" dirty="0" smtClean="0"/>
              <a:t>性使用储液袋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39552" y="4941168"/>
            <a:ext cx="73148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p"/>
            </a:pPr>
            <a:r>
              <a:rPr lang="zh-CN" altLang="en-US" dirty="0" smtClean="0"/>
              <a:t>在层析或过滤工艺后，需要相应的容器储存无菌液体</a:t>
            </a:r>
            <a:endParaRPr lang="en-US" altLang="zh-CN" dirty="0" smtClean="0"/>
          </a:p>
          <a:p>
            <a:pPr>
              <a:buFont typeface="Wingdings" pitchFamily="2" charset="2"/>
              <a:buChar char="p"/>
            </a:pPr>
            <a:r>
              <a:rPr lang="zh-CN" altLang="en-US" dirty="0" smtClean="0"/>
              <a:t>蛋</a:t>
            </a:r>
            <a:r>
              <a:rPr lang="zh-CN" altLang="en-US" dirty="0" smtClean="0"/>
              <a:t>白质产品需要无菌无热源的储存容器</a:t>
            </a:r>
            <a:endParaRPr lang="en-US" altLang="zh-CN" dirty="0" smtClean="0"/>
          </a:p>
          <a:p>
            <a:pPr>
              <a:buFont typeface="Wingdings" pitchFamily="2" charset="2"/>
              <a:buChar char="p"/>
            </a:pPr>
            <a:r>
              <a:rPr lang="zh-CN" altLang="en-US" dirty="0" smtClean="0"/>
              <a:t>有</a:t>
            </a:r>
            <a:r>
              <a:rPr lang="zh-CN" altLang="en-US" dirty="0" smtClean="0"/>
              <a:t>些在普通环境下的层析和过滤工艺需要相对无菌和洁净的储存条件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一次性储液袋作为超滤罐使用</a:t>
            </a:r>
            <a:endParaRPr lang="zh-CN" altLang="en-US" dirty="0"/>
          </a:p>
        </p:txBody>
      </p:sp>
      <p:pic>
        <p:nvPicPr>
          <p:cNvPr id="21" name="Content Placeholder 3" descr="1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2" y="1772816"/>
            <a:ext cx="3068159" cy="2301119"/>
          </a:xfrm>
        </p:spPr>
      </p:pic>
      <p:grpSp>
        <p:nvGrpSpPr>
          <p:cNvPr id="18" name="Group 17"/>
          <p:cNvGrpSpPr/>
          <p:nvPr/>
        </p:nvGrpSpPr>
        <p:grpSpPr>
          <a:xfrm>
            <a:off x="3779912" y="3645024"/>
            <a:ext cx="504056" cy="576064"/>
            <a:chOff x="2051720" y="3861048"/>
            <a:chExt cx="504056" cy="576064"/>
          </a:xfrm>
        </p:grpSpPr>
        <p:sp>
          <p:nvSpPr>
            <p:cNvPr id="19" name="Isosceles Triangle 18"/>
            <p:cNvSpPr/>
            <p:nvPr/>
          </p:nvSpPr>
          <p:spPr>
            <a:xfrm>
              <a:off x="2051720" y="4221088"/>
              <a:ext cx="504056" cy="216024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051720" y="3861048"/>
              <a:ext cx="504056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7" name="Freeform 26"/>
          <p:cNvSpPr/>
          <p:nvPr/>
        </p:nvSpPr>
        <p:spPr>
          <a:xfrm>
            <a:off x="1812472" y="1733550"/>
            <a:ext cx="4865913" cy="2745922"/>
          </a:xfrm>
          <a:custGeom>
            <a:avLst/>
            <a:gdLst>
              <a:gd name="connsiteX0" fmla="*/ 261257 w 4865913"/>
              <a:gd name="connsiteY0" fmla="*/ 2022021 h 2745922"/>
              <a:gd name="connsiteX1" fmla="*/ 718457 w 4865913"/>
              <a:gd name="connsiteY1" fmla="*/ 2626179 h 2745922"/>
              <a:gd name="connsiteX2" fmla="*/ 4571999 w 4865913"/>
              <a:gd name="connsiteY2" fmla="*/ 1303564 h 2745922"/>
              <a:gd name="connsiteX3" fmla="*/ 2481942 w 4865913"/>
              <a:gd name="connsiteY3" fmla="*/ 78921 h 2745922"/>
              <a:gd name="connsiteX4" fmla="*/ 391885 w 4865913"/>
              <a:gd name="connsiteY4" fmla="*/ 830036 h 2745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5913" h="2745922">
                <a:moveTo>
                  <a:pt x="261257" y="2022021"/>
                </a:moveTo>
                <a:cubicBezTo>
                  <a:pt x="130628" y="2383971"/>
                  <a:pt x="0" y="2745922"/>
                  <a:pt x="718457" y="2626179"/>
                </a:cubicBezTo>
                <a:cubicBezTo>
                  <a:pt x="1436914" y="2506436"/>
                  <a:pt x="4278085" y="1728107"/>
                  <a:pt x="4571999" y="1303564"/>
                </a:cubicBezTo>
                <a:cubicBezTo>
                  <a:pt x="4865913" y="879021"/>
                  <a:pt x="3178628" y="157842"/>
                  <a:pt x="2481942" y="78921"/>
                </a:cubicBezTo>
                <a:cubicBezTo>
                  <a:pt x="1785256" y="0"/>
                  <a:pt x="669471" y="740229"/>
                  <a:pt x="391885" y="83003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2" name="Group 21"/>
          <p:cNvGrpSpPr/>
          <p:nvPr/>
        </p:nvGrpSpPr>
        <p:grpSpPr>
          <a:xfrm>
            <a:off x="5724128" y="2276872"/>
            <a:ext cx="1008112" cy="792088"/>
            <a:chOff x="5724128" y="2276872"/>
            <a:chExt cx="1008112" cy="792088"/>
          </a:xfrm>
        </p:grpSpPr>
        <p:sp>
          <p:nvSpPr>
            <p:cNvPr id="4" name="Parallelogram 3"/>
            <p:cNvSpPr/>
            <p:nvPr/>
          </p:nvSpPr>
          <p:spPr>
            <a:xfrm>
              <a:off x="5724128" y="2276872"/>
              <a:ext cx="1008112" cy="792088"/>
            </a:xfrm>
            <a:prstGeom prst="parallelogram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5724128" y="2276872"/>
              <a:ext cx="1008112" cy="7920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Freeform 27"/>
          <p:cNvSpPr/>
          <p:nvPr/>
        </p:nvSpPr>
        <p:spPr>
          <a:xfrm>
            <a:off x="6580414" y="2430236"/>
            <a:ext cx="1224643" cy="1684564"/>
          </a:xfrm>
          <a:custGeom>
            <a:avLst/>
            <a:gdLst>
              <a:gd name="connsiteX0" fmla="*/ 0 w 1224643"/>
              <a:gd name="connsiteY0" fmla="*/ 166007 h 1684564"/>
              <a:gd name="connsiteX1" fmla="*/ 751115 w 1224643"/>
              <a:gd name="connsiteY1" fmla="*/ 198664 h 1684564"/>
              <a:gd name="connsiteX2" fmla="*/ 783772 w 1224643"/>
              <a:gd name="connsiteY2" fmla="*/ 1357993 h 1684564"/>
              <a:gd name="connsiteX3" fmla="*/ 1224643 w 1224643"/>
              <a:gd name="connsiteY3" fmla="*/ 1684564 h 1684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4643" h="1684564">
                <a:moveTo>
                  <a:pt x="0" y="166007"/>
                </a:moveTo>
                <a:cubicBezTo>
                  <a:pt x="310243" y="83003"/>
                  <a:pt x="620486" y="0"/>
                  <a:pt x="751115" y="198664"/>
                </a:cubicBezTo>
                <a:cubicBezTo>
                  <a:pt x="881744" y="397328"/>
                  <a:pt x="704851" y="1110343"/>
                  <a:pt x="783772" y="1357993"/>
                </a:cubicBezTo>
                <a:cubicBezTo>
                  <a:pt x="862693" y="1605643"/>
                  <a:pt x="1134836" y="1581150"/>
                  <a:pt x="1224643" y="168456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Flowchart: Magnetic Disk 29"/>
          <p:cNvSpPr/>
          <p:nvPr/>
        </p:nvSpPr>
        <p:spPr>
          <a:xfrm>
            <a:off x="7596336" y="4005064"/>
            <a:ext cx="1152128" cy="1440160"/>
          </a:xfrm>
          <a:prstGeom prst="flowChartMagneticDis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废液</a:t>
            </a:r>
            <a:endParaRPr lang="zh-CN" alt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796136" y="1844824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TFF </a:t>
            </a:r>
            <a:r>
              <a:rPr lang="zh-CN" altLang="en-US" dirty="0" smtClean="0"/>
              <a:t>超滤设备</a:t>
            </a:r>
            <a:endParaRPr lang="zh-CN" alt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563888" y="429309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蠕动泵</a:t>
            </a:r>
            <a:endParaRPr lang="zh-CN" alt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51520" y="1628800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超</a:t>
            </a:r>
            <a:r>
              <a:rPr lang="zh-CN" altLang="en-US" dirty="0" smtClean="0"/>
              <a:t>滤储液袋：储存超滤原液和浓缩液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一次性使用的优势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环境密闭，无需洁净环境，可实现层析和过滤后的溶液无菌保存，以及超滤工艺的密闭</a:t>
            </a:r>
            <a:endParaRPr lang="en-US" altLang="zh-CN" dirty="0" smtClean="0"/>
          </a:p>
          <a:p>
            <a:pPr lvl="1">
              <a:buNone/>
            </a:pPr>
            <a:r>
              <a:rPr lang="en-US" altLang="zh-CN" dirty="0" smtClean="0"/>
              <a:t> </a:t>
            </a:r>
            <a:r>
              <a:rPr lang="en-US" altLang="zh-CN" dirty="0" smtClean="0"/>
              <a:t>   </a:t>
            </a:r>
            <a:r>
              <a:rPr lang="zh-CN" altLang="en-US" dirty="0" smtClean="0"/>
              <a:t>储液袋无菌</a:t>
            </a:r>
            <a:r>
              <a:rPr lang="en-US" altLang="zh-CN" dirty="0" smtClean="0"/>
              <a:t>-</a:t>
            </a:r>
            <a:r>
              <a:rPr lang="zh-CN" altLang="en-US" dirty="0" smtClean="0"/>
              <a:t>不锈钢</a:t>
            </a:r>
            <a:r>
              <a:rPr lang="en-US" altLang="zh-CN" dirty="0" smtClean="0"/>
              <a:t>/</a:t>
            </a:r>
            <a:r>
              <a:rPr lang="zh-CN" altLang="en-US" dirty="0" smtClean="0"/>
              <a:t>塑料容器不易灭菌和消毒</a:t>
            </a:r>
            <a:endParaRPr lang="en-US" altLang="zh-CN" dirty="0" smtClean="0"/>
          </a:p>
          <a:p>
            <a:pPr lvl="1">
              <a:buNone/>
            </a:pPr>
            <a:r>
              <a:rPr lang="en-US" altLang="zh-CN" dirty="0" smtClean="0"/>
              <a:t>    </a:t>
            </a:r>
            <a:r>
              <a:rPr lang="zh-CN" altLang="en-US" dirty="0" smtClean="0"/>
              <a:t>储液袋密闭</a:t>
            </a:r>
            <a:r>
              <a:rPr lang="en-US" altLang="zh-CN" dirty="0" smtClean="0"/>
              <a:t>-</a:t>
            </a:r>
            <a:r>
              <a:rPr lang="zh-CN" altLang="en-US" dirty="0" smtClean="0"/>
              <a:t>不锈钢</a:t>
            </a:r>
            <a:r>
              <a:rPr lang="en-US" altLang="zh-CN" dirty="0" smtClean="0"/>
              <a:t>/</a:t>
            </a:r>
            <a:r>
              <a:rPr lang="zh-CN" altLang="en-US" dirty="0" smtClean="0"/>
              <a:t>塑料容器在工艺过程中难以密闭</a:t>
            </a:r>
            <a:endParaRPr lang="en-US" altLang="zh-CN" dirty="0" smtClean="0"/>
          </a:p>
          <a:p>
            <a:r>
              <a:rPr lang="zh-CN" altLang="en-US" dirty="0" smtClean="0"/>
              <a:t>一次</a:t>
            </a:r>
            <a:r>
              <a:rPr lang="zh-CN" altLang="en-US" dirty="0" smtClean="0"/>
              <a:t>性使用，无需清洁：节约大量生产准备和后续时间</a:t>
            </a:r>
            <a:endParaRPr lang="en-US" altLang="zh-CN" dirty="0" smtClean="0"/>
          </a:p>
          <a:p>
            <a:r>
              <a:rPr lang="zh-CN" altLang="en-US" dirty="0" smtClean="0"/>
              <a:t>易</a:t>
            </a:r>
            <a:r>
              <a:rPr lang="zh-CN" altLang="en-US" dirty="0" smtClean="0"/>
              <a:t>于长期储存：储液袋的灵活性和小体积，易于放置在冰箱和冷库</a:t>
            </a:r>
            <a:endParaRPr lang="en-US" altLang="zh-CN" dirty="0" smtClean="0"/>
          </a:p>
          <a:p>
            <a:r>
              <a:rPr lang="zh-CN" altLang="en-US" dirty="0" smtClean="0"/>
              <a:t>易</a:t>
            </a:r>
            <a:r>
              <a:rPr lang="zh-CN" altLang="en-US" dirty="0" smtClean="0"/>
              <a:t>于改变：在工艺放大或缩小的过程中，采购不同型号的储液袋</a:t>
            </a:r>
            <a:endParaRPr lang="en-US" altLang="zh-CN" dirty="0" smtClean="0"/>
          </a:p>
          <a:p>
            <a:r>
              <a:rPr lang="zh-CN" altLang="en-US" dirty="0" smtClean="0"/>
              <a:t>易</a:t>
            </a:r>
            <a:r>
              <a:rPr lang="zh-CN" altLang="en-US" dirty="0" smtClean="0"/>
              <a:t>于称量：将天平置于储液袋下方，易于称量溶液的重量</a:t>
            </a:r>
            <a:endParaRPr lang="en-US" altLang="zh-CN" dirty="0" smtClean="0"/>
          </a:p>
          <a:p>
            <a:pPr lvl="1"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lex stable">
  <a:themeElements>
    <a:clrScheme name="Custom 9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7BBC"/>
      </a:accent1>
      <a:accent2>
        <a:srgbClr val="1DB0BC"/>
      </a:accent2>
      <a:accent3>
        <a:srgbClr val="FFEA1B"/>
      </a:accent3>
      <a:accent4>
        <a:srgbClr val="6FE4DA"/>
      </a:accent4>
      <a:accent5>
        <a:srgbClr val="38AEE7"/>
      </a:accent5>
      <a:accent6>
        <a:srgbClr val="1DBC89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Flex stable</Template>
  <TotalTime>269</TotalTime>
  <Words>367</Words>
  <Application>Microsoft Office PowerPoint</Application>
  <PresentationFormat>On-screen Show (4:3)</PresentationFormat>
  <Paragraphs>26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Flex stable</vt:lpstr>
      <vt:lpstr>Flex  - Stable  Solutions 应用举例-层析/过滤/超滤后的储液</vt:lpstr>
      <vt:lpstr>一次性储液袋用于收集层析和过滤后的溶液</vt:lpstr>
      <vt:lpstr>一次性储液袋作为超滤罐使用</vt:lpstr>
      <vt:lpstr>一次性使用的优势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Flex  - Stable  Solutions 应用举例</dc:title>
  <dc:creator>m174739</dc:creator>
  <cp:lastModifiedBy>m174739</cp:lastModifiedBy>
  <cp:revision>40</cp:revision>
  <dcterms:created xsi:type="dcterms:W3CDTF">2011-08-06T04:34:09Z</dcterms:created>
  <dcterms:modified xsi:type="dcterms:W3CDTF">2011-08-28T03:47:11Z</dcterms:modified>
</cp:coreProperties>
</file>