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765" autoAdjust="0"/>
    <p:restoredTop sz="94660"/>
  </p:normalViewPr>
  <p:slideViewPr>
    <p:cSldViewPr>
      <p:cViewPr varScale="1">
        <p:scale>
          <a:sx n="52" d="100"/>
          <a:sy n="52" d="100"/>
        </p:scale>
        <p:origin x="-1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4320480" cy="1470025"/>
          </a:xfrm>
        </p:spPr>
        <p:txBody>
          <a:bodyPr/>
          <a:lstStyle>
            <a:lvl1pPr algn="l">
              <a:spcBef>
                <a:spcPts val="60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432048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发酵罐补料用储存袋</a:t>
            </a:r>
            <a:r>
              <a:rPr lang="en-US" altLang="zh-CN" dirty="0" smtClean="0"/>
              <a:t>		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上海乐纯生物技术</a:t>
            </a:r>
            <a:r>
              <a:rPr lang="zh-CN" altLang="en-US" dirty="0" smtClean="0"/>
              <a:t>有限公司</a:t>
            </a:r>
            <a:endParaRPr lang="en-US" altLang="zh-CN" dirty="0" smtClean="0"/>
          </a:p>
          <a:p>
            <a:r>
              <a:rPr lang="en-US" altLang="zh-CN" dirty="0" smtClean="0"/>
              <a:t>flexstable@163.com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、一次性发酵罐技术日趋使用广泛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、一次性发酵罐技术可为中国客户节约大量成本，增加厂房设计的弹性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、一次性发酵罐需配合一次性补料袋使用，每批次细胞发酵需要</a:t>
            </a:r>
            <a:r>
              <a:rPr lang="en-US" altLang="zh-CN" dirty="0" smtClean="0"/>
              <a:t>**</a:t>
            </a:r>
            <a:r>
              <a:rPr lang="zh-CN" altLang="en-US" dirty="0" smtClean="0"/>
              <a:t>个补料袋，传统的发酵罐也可以使用一次性补料袋，减少污染几率，减少清洁等工作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、补料袋与现有系统连接和配合：管径尺寸一致，可用焊接机焊接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、补料袋材质明确，不会对溶液产生析出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、无菌无热原的质量保证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、可以高压灭菌或预先伽马辐照灭菌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、可以和蠕动泵管路连接（焊接或连接后灭菌）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产品设计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209800"/>
            <a:ext cx="5105400" cy="3276600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、补料袋体积：</a:t>
            </a:r>
            <a:r>
              <a:rPr lang="en-US" altLang="zh-CN" dirty="0" smtClean="0"/>
              <a:t>50ml-20L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、薄膜材质：三层聚丙烯材料，超高稳定性，具有国家药包材证明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2-3</a:t>
            </a:r>
            <a:r>
              <a:rPr lang="zh-CN" altLang="en-US" dirty="0" smtClean="0"/>
              <a:t>个出口，其中两个出口配有</a:t>
            </a:r>
            <a:r>
              <a:rPr lang="en-US" altLang="zh-CN" dirty="0" smtClean="0"/>
              <a:t>c-flex </a:t>
            </a:r>
            <a:r>
              <a:rPr lang="zh-CN" altLang="en-US" dirty="0" smtClean="0"/>
              <a:t>可焊接的管路，其一为与反应器泵管连接，其一连接过滤器，管路长度根据客户要求确定，标准产品为</a:t>
            </a:r>
            <a:r>
              <a:rPr lang="en-US" altLang="zh-CN" dirty="0" smtClean="0"/>
              <a:t>15cm</a:t>
            </a:r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、其它管路为医用级硅胶材质</a:t>
            </a:r>
            <a:endParaRPr lang="zh-CN" altLang="en-US" dirty="0"/>
          </a:p>
        </p:txBody>
      </p:sp>
      <p:pic>
        <p:nvPicPr>
          <p:cNvPr id="5" name="Picture 3" descr="Bag-3D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9800" y="2854011"/>
            <a:ext cx="2465738" cy="324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手杖形箭头 5"/>
          <p:cNvSpPr/>
          <p:nvPr/>
        </p:nvSpPr>
        <p:spPr>
          <a:xfrm>
            <a:off x="7391400" y="1981200"/>
            <a:ext cx="1295400" cy="1086556"/>
          </a:xfrm>
          <a:prstGeom prst="uturnArrow">
            <a:avLst>
              <a:gd name="adj1" fmla="val 11338"/>
              <a:gd name="adj2" fmla="val 25000"/>
              <a:gd name="adj3" fmla="val 9440"/>
              <a:gd name="adj4" fmla="val 20446"/>
              <a:gd name="adj5" fmla="val 3216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上箭头 7"/>
          <p:cNvSpPr/>
          <p:nvPr/>
        </p:nvSpPr>
        <p:spPr>
          <a:xfrm>
            <a:off x="7057104" y="1600200"/>
            <a:ext cx="258096" cy="146755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手杖形箭头 8"/>
          <p:cNvSpPr/>
          <p:nvPr/>
        </p:nvSpPr>
        <p:spPr>
          <a:xfrm flipH="1">
            <a:off x="5715000" y="1905000"/>
            <a:ext cx="1295400" cy="1162756"/>
          </a:xfrm>
          <a:prstGeom prst="uturnArrow">
            <a:avLst>
              <a:gd name="adj1" fmla="val 11338"/>
              <a:gd name="adj2" fmla="val 25000"/>
              <a:gd name="adj3" fmla="val 7163"/>
              <a:gd name="adj4" fmla="val 20446"/>
              <a:gd name="adj5" fmla="val 3216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233024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3mm</a:t>
            </a:r>
            <a:r>
              <a:rPr lang="zh-CN" altLang="en-US" dirty="0" smtClean="0"/>
              <a:t>鲁尔接口</a:t>
            </a:r>
            <a:endParaRPr lang="en-US" altLang="zh-CN" dirty="0" smtClean="0"/>
          </a:p>
          <a:p>
            <a:r>
              <a:rPr lang="zh-CN" altLang="en-US" dirty="0" smtClean="0"/>
              <a:t>取样口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40152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6mm TC</a:t>
            </a:r>
            <a:r>
              <a:rPr lang="zh-CN" altLang="en-US" dirty="0" smtClean="0"/>
              <a:t>接口或</a:t>
            </a:r>
            <a:r>
              <a:rPr lang="en-US" altLang="zh-CN" dirty="0" smtClean="0"/>
              <a:t>CPC</a:t>
            </a:r>
            <a:r>
              <a:rPr lang="zh-CN" altLang="en-US" dirty="0" smtClean="0"/>
              <a:t>接口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914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C-flex </a:t>
            </a:r>
            <a:r>
              <a:rPr lang="zh-CN" altLang="en-US" dirty="0" smtClean="0"/>
              <a:t>可焊接管路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276600"/>
            <a:ext cx="114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可预先连接过滤器、指定长度蠕动泵管等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内容占位符 17" descr="一次性发酵罐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1524000"/>
            <a:ext cx="2381250" cy="2752725"/>
          </a:xfrm>
        </p:spPr>
      </p:pic>
      <p:pic>
        <p:nvPicPr>
          <p:cNvPr id="15" name="图片 14" descr="b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504" y="4176252"/>
            <a:ext cx="1118882" cy="1676400"/>
          </a:xfrm>
          <a:prstGeom prst="rect">
            <a:avLst/>
          </a:prstGeom>
        </p:spPr>
      </p:pic>
      <p:pic>
        <p:nvPicPr>
          <p:cNvPr id="12" name="图片 11" descr="b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274" y="4173792"/>
            <a:ext cx="1118882" cy="1676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发酵补料用袋体</a:t>
            </a:r>
            <a:endParaRPr lang="zh-CN" altLang="en-US" dirty="0"/>
          </a:p>
        </p:txBody>
      </p:sp>
      <p:cxnSp>
        <p:nvCxnSpPr>
          <p:cNvPr id="9" name="曲线连接符 8"/>
          <p:cNvCxnSpPr/>
          <p:nvPr/>
        </p:nvCxnSpPr>
        <p:spPr>
          <a:xfrm rot="10800000" flipV="1">
            <a:off x="2667000" y="3657600"/>
            <a:ext cx="2667004" cy="5334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线连接符 9"/>
          <p:cNvCxnSpPr/>
          <p:nvPr/>
        </p:nvCxnSpPr>
        <p:spPr>
          <a:xfrm rot="10800000" flipV="1">
            <a:off x="4267200" y="3657600"/>
            <a:ext cx="1371600" cy="5334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62600" y="4419600"/>
            <a:ext cx="3416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发酵罐：传统发酵罐</a:t>
            </a:r>
            <a:endParaRPr lang="en-US" altLang="zh-CN" dirty="0" smtClean="0"/>
          </a:p>
          <a:p>
            <a:r>
              <a:rPr lang="zh-CN" altLang="en-US" dirty="0" smtClean="0"/>
              <a:t>一次性发酵罐、波浪式反应器等</a:t>
            </a:r>
            <a:endParaRPr lang="en-US" altLang="zh-CN" dirty="0" smtClean="0"/>
          </a:p>
          <a:p>
            <a:r>
              <a:rPr lang="zh-CN" altLang="en-US" dirty="0" smtClean="0"/>
              <a:t>均</a:t>
            </a:r>
            <a:r>
              <a:rPr lang="zh-CN" altLang="en-US" dirty="0" smtClean="0"/>
              <a:t>可配合一次性使用的补料袋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26670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补料</a:t>
            </a:r>
            <a:r>
              <a:rPr lang="zh-CN" altLang="en-US" dirty="0" smtClean="0"/>
              <a:t>袋：根据客户使用情况，可使用</a:t>
            </a:r>
            <a:r>
              <a:rPr lang="en-US" altLang="zh-CN" dirty="0" smtClean="0"/>
              <a:t>CPC</a:t>
            </a:r>
            <a:r>
              <a:rPr lang="zh-CN" altLang="en-US" dirty="0" smtClean="0"/>
              <a:t>快接头、卡盘式接口、热焊接方式与发酵罐连接</a:t>
            </a:r>
            <a:endParaRPr lang="en-US" altLang="zh-CN" dirty="0" smtClean="0"/>
          </a:p>
          <a:p>
            <a:r>
              <a:rPr lang="zh-CN" altLang="en-US" dirty="0" smtClean="0"/>
              <a:t>体积</a:t>
            </a:r>
            <a:r>
              <a:rPr lang="en-US" altLang="zh-CN" dirty="0" smtClean="0"/>
              <a:t>250ml-20L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ex stable">
  <a:themeElements>
    <a:clrScheme name="Custom 9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BBC"/>
      </a:accent1>
      <a:accent2>
        <a:srgbClr val="1DB0BC"/>
      </a:accent2>
      <a:accent3>
        <a:srgbClr val="FFEA1B"/>
      </a:accent3>
      <a:accent4>
        <a:srgbClr val="6FE4DA"/>
      </a:accent4>
      <a:accent5>
        <a:srgbClr val="38AEE7"/>
      </a:accent5>
      <a:accent6>
        <a:srgbClr val="1DBC89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297</Words>
  <Application>Microsoft Office PowerPoint</Application>
  <PresentationFormat>全屏显示(4:3)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Flex stable</vt:lpstr>
      <vt:lpstr>发酵罐补料用储存袋  </vt:lpstr>
      <vt:lpstr>背景</vt:lpstr>
      <vt:lpstr>客户要求</vt:lpstr>
      <vt:lpstr>产品设计</vt:lpstr>
      <vt:lpstr>发酵补料用袋体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一次性自体搅拌循环分装系统   </dc:title>
  <dc:creator/>
  <cp:lastModifiedBy>thinkpad</cp:lastModifiedBy>
  <cp:revision>40</cp:revision>
  <dcterms:created xsi:type="dcterms:W3CDTF">2006-08-16T00:00:00Z</dcterms:created>
  <dcterms:modified xsi:type="dcterms:W3CDTF">2011-12-15T09:10:44Z</dcterms:modified>
</cp:coreProperties>
</file>